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81" r:id="rId1"/>
    <p:sldMasterId id="2147483761" r:id="rId2"/>
    <p:sldMasterId id="2147483852" r:id="rId3"/>
  </p:sldMasterIdLst>
  <p:notesMasterIdLst>
    <p:notesMasterId r:id="rId26"/>
  </p:notesMasterIdLst>
  <p:sldIdLst>
    <p:sldId id="298" r:id="rId4"/>
    <p:sldId id="299" r:id="rId5"/>
    <p:sldId id="334" r:id="rId6"/>
    <p:sldId id="335" r:id="rId7"/>
    <p:sldId id="300" r:id="rId8"/>
    <p:sldId id="301" r:id="rId9"/>
    <p:sldId id="336" r:id="rId10"/>
    <p:sldId id="365" r:id="rId11"/>
    <p:sldId id="302" r:id="rId12"/>
    <p:sldId id="389" r:id="rId13"/>
    <p:sldId id="426" r:id="rId14"/>
    <p:sldId id="413" r:id="rId15"/>
    <p:sldId id="410" r:id="rId16"/>
    <p:sldId id="393" r:id="rId17"/>
    <p:sldId id="396" r:id="rId18"/>
    <p:sldId id="397" r:id="rId19"/>
    <p:sldId id="421" r:id="rId20"/>
    <p:sldId id="428" r:id="rId21"/>
    <p:sldId id="427" r:id="rId22"/>
    <p:sldId id="429" r:id="rId23"/>
    <p:sldId id="424" r:id="rId24"/>
    <p:sldId id="356" r:id="rId25"/>
  </p:sldIdLst>
  <p:sldSz cx="9144000" cy="6858000" type="screen4x3"/>
  <p:notesSz cx="6858000" cy="9144000"/>
  <p:defaultTextStyle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smNativeData">
      <pr:smAppRevision xmlns:pr="smNativeData" xmlns="" dt="1504198011" val="766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73" autoAdjust="0"/>
    <p:restoredTop sz="94660"/>
  </p:normalViewPr>
  <p:slideViewPr>
    <p:cSldViewPr>
      <p:cViewPr varScale="1">
        <p:scale>
          <a:sx n="78" d="100"/>
          <a:sy n="78" d="100"/>
        </p:scale>
        <p:origin x="102" y="804"/>
      </p:cViewPr>
      <p:guideLst>
        <p:guide orient="horz" pos="2160"/>
        <p:guide pos="2880"/>
      </p:guideLst>
    </p:cSldViewPr>
  </p:slideViewPr>
  <p:outlineViewPr>
    <p:cViewPr>
      <p:scale>
        <a:sx n="303" d="100"/>
        <a:sy n="30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6" d="100"/>
        <a:sy n="26" d="100"/>
      </p:scale>
      <p:origin x="0" y="0"/>
    </p:cViewPr>
  </p:sorterViewPr>
  <p:notesViewPr>
    <p:cSldViewPr>
      <p:cViewPr>
        <p:scale>
          <a:sx n="108" d="100"/>
          <a:sy n="108" d="100"/>
        </p:scale>
        <p:origin x="1488" y="211"/>
      </p:cViewPr>
      <p:guideLst/>
    </p:cSldViewPr>
  </p:notesViewPr>
  <p:gridSpacing cx="36195" cy="3619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E85D30-4F36-4234-B1CE-CF31AA541251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712E92-A53C-461E-A02D-B1D974DF3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2834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D87D22-166E-4363-B984-82CA76835DA0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9903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7A6AA45-3873-4C5E-BD0F-7511D22ABFF0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5164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5DACBD4-56E7-484F-A2EB-609BA1B7D31E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97528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60C6675-E882-4401-80F4-48C8A6626FF1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9361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D6FCAEA-C988-484B-B709-F0607FD0A804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01093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882877F-9706-450F-91FF-13045A1EB49D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2164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BAAAHg0AAAg0AACkFQAAEAAAAA=="/>
              </a:ext>
            </a:extLst>
          </p:cNvSpPr>
          <p:nvPr>
            <p:ph type="ctrTitle"/>
          </p:nvPr>
        </p:nvSpPr>
        <p:spPr>
          <a:xfrm>
            <a:off x="685800" y="2132330"/>
            <a:ext cx="7772400" cy="138557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Под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wCAAA4BcAANAvAAC4IgAAEAAAAA=="/>
              </a:ext>
            </a:extLst>
          </p:cNvSpPr>
          <p:nvPr>
            <p:ph type="subTitle" idx="1"/>
          </p:nvPr>
        </p:nvSpPr>
        <p:spPr>
          <a:xfrm>
            <a:off x="1371600" y="3881120"/>
            <a:ext cx="6400800" cy="176276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24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6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6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>
              <a:defRPr/>
            </a:pPr>
            <a:endParaRPr/>
          </a:p>
        </p:txBody>
      </p:sp>
      <p:sp>
        <p:nvSpPr>
          <p:cNvPr id="4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7728-66D2-0381-9CEE-90D439A06AC5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Ds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7604224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содержимо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CwJQAAEAAAAA=="/>
              </a:ext>
            </a:extLst>
          </p:cNvSpPr>
          <p:nvPr>
            <p:ph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4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723-6DD2-03A1-9CEE-9BF419A06ACE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7578944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Заголовок и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CwJQ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CwJQAAEAAAAA=="/>
              </a:ext>
            </a:extLst>
          </p:cNvSpPr>
          <p:nvPr>
            <p:ph sz="half" idx="2"/>
          </p:nvPr>
        </p:nvSpPr>
        <p:spPr>
          <a:xfrm>
            <a:off x="4722495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Ds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6DCA-84D2-039B-9CEE-72CE23A06A27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7540507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1105-4BD2-03E7-9CEE-BDB25FA06AE8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4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906570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1E1-AFD2-03A7-9CEE-59F21FA06A0C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3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4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450828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8AF2868-1C5E-49A2-98F3-8284678193E6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07726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Только содержимо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wJQAAEAAAAA=="/>
              </a:ext>
            </a:extLst>
          </p:cNvSpPr>
          <p:nvPr>
            <p:ph/>
          </p:nvPr>
        </p:nvSpPr>
        <p:spPr>
          <a:xfrm>
            <a:off x="457200" y="274955"/>
            <a:ext cx="8229600" cy="58515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BE3-ADD2-03AD-9CEE-5BF815A06A0E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4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FdSTU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40606076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две стро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EFBQU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E6c3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DXFg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HIgdm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HA1AACwJQAAEAAAAA=="/>
              </a:ext>
            </a:extLst>
          </p:cNvSpPr>
          <p:nvPr>
            <p:ph sz="half" idx="2"/>
          </p:nvPr>
        </p:nvSpPr>
        <p:spPr>
          <a:xfrm>
            <a:off x="457200" y="4013835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3A61-2FD2-03CC-9CEE-D99974A06A8C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7116335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ласти содержим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DXFgAAEAAAAA=="/>
              </a:ext>
            </a:extLst>
          </p:cNvSpPr>
          <p:nvPr>
            <p:ph sz="quarter" idx="1"/>
          </p:nvPr>
        </p:nvSpPr>
        <p:spPr>
          <a:xfrm>
            <a:off x="457200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DXFgAAEAAAAA=="/>
              </a:ext>
            </a:extLst>
          </p:cNvSpPr>
          <p:nvPr>
            <p:ph sz="quarter" idx="2"/>
          </p:nvPr>
        </p:nvSpPr>
        <p:spPr>
          <a:xfrm>
            <a:off x="4722495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DMbAACwJQAAEAAAAA=="/>
              </a:ext>
            </a:extLst>
          </p:cNvSpPr>
          <p:nvPr>
            <p:ph sz="quarter" idx="3"/>
          </p:nvPr>
        </p:nvSpPr>
        <p:spPr>
          <a:xfrm>
            <a:off x="457200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Объект3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sRgAAHA1AACwJQAAEAAAAA=="/>
              </a:ext>
            </a:extLst>
          </p:cNvSpPr>
          <p:nvPr>
            <p:ph sz="quarter" idx="4"/>
          </p:nvPr>
        </p:nvSpPr>
        <p:spPr>
          <a:xfrm>
            <a:off x="4722495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7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116-58D2-03A7-9CEE-AEF21FA06AFB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9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7327485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 и две колонки, правая колон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CwJQ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DXFgAAEAAAAA=="/>
              </a:ext>
            </a:extLst>
          </p:cNvSpPr>
          <p:nvPr>
            <p:ph sz="quarter" idx="2"/>
          </p:nvPr>
        </p:nvSpPr>
        <p:spPr>
          <a:xfrm>
            <a:off x="4722495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8+PC8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sRgAAHA1AACwJQAAEAAAAA=="/>
              </a:ext>
            </a:extLst>
          </p:cNvSpPr>
          <p:nvPr>
            <p:ph sz="quarter" idx="3"/>
          </p:nvPr>
        </p:nvSpPr>
        <p:spPr>
          <a:xfrm>
            <a:off x="4722495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Dpzb2w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64EE-A0D2-0392-9CEE-56C72AA06A03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I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8+PG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493825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Заголовок и две колонки, левая колон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DsEMAQ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DXFgAAEAAAAA=="/>
              </a:ext>
            </a:extLst>
          </p:cNvSpPr>
          <p:nvPr>
            <p:ph sz="quarter" idx="1"/>
          </p:nvPr>
        </p:nvSpPr>
        <p:spPr>
          <a:xfrm>
            <a:off x="457200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DMbAACwJQAAEAAAAA=="/>
              </a:ext>
            </a:extLst>
          </p:cNvSpPr>
          <p:nvPr>
            <p:ph sz="quarter" idx="2"/>
          </p:nvPr>
        </p:nvSpPr>
        <p:spPr>
          <a:xfrm>
            <a:off x="457200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CwJQAAEAAAAA=="/>
              </a:ext>
            </a:extLst>
          </p:cNvSpPr>
          <p:nvPr>
            <p:ph sz="half" idx="3"/>
          </p:nvPr>
        </p:nvSpPr>
        <p:spPr>
          <a:xfrm>
            <a:off x="4722495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50F-41D2-03A3-9CEE-B7F61BA06AE2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5350349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Заголовок и две строки, нижняя стро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DXFg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DMbAACwJQAAEAAAAA=="/>
              </a:ext>
            </a:extLst>
          </p:cNvSpPr>
          <p:nvPr>
            <p:ph sz="quarter" idx="2"/>
          </p:nvPr>
        </p:nvSpPr>
        <p:spPr>
          <a:xfrm>
            <a:off x="457200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sRgAAHA1AACwJQAAEAAAAA=="/>
              </a:ext>
            </a:extLst>
          </p:cNvSpPr>
          <p:nvPr>
            <p:ph sz="quarter" idx="3"/>
          </p:nvPr>
        </p:nvSpPr>
        <p:spPr>
          <a:xfrm>
            <a:off x="4722495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3C21-6FD2-03CA-9CEE-999F72A06ACC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6202481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Заголовок и две строки, верхняя стро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uAC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DXFgAAEAAAAA=="/>
              </a:ext>
            </a:extLst>
          </p:cNvSpPr>
          <p:nvPr>
            <p:ph sz="quarter" idx="1"/>
          </p:nvPr>
        </p:nvSpPr>
        <p:spPr>
          <a:xfrm>
            <a:off x="457200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IQABg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DXFgAAEAAAAA=="/>
              </a:ext>
            </a:extLst>
          </p:cNvSpPr>
          <p:nvPr>
            <p:ph sz="quarter" idx="2"/>
          </p:nvPr>
        </p:nvSpPr>
        <p:spPr>
          <a:xfrm>
            <a:off x="4722495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HA1AACwJQAAEAAAAA=="/>
              </a:ext>
            </a:extLst>
          </p:cNvSpPr>
          <p:nvPr>
            <p:ph sz="half" idx="3"/>
          </p:nvPr>
        </p:nvSpPr>
        <p:spPr>
          <a:xfrm>
            <a:off x="457200" y="4013835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62EF-A1D2-0394-9CEE-57C12CA06A02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D4EMgQ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5AI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0586562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BAAAHg0AAAg0AACkFQAAEAAAAA=="/>
              </a:ext>
            </a:extLst>
          </p:cNvSpPr>
          <p:nvPr>
            <p:ph type="ctrTitle"/>
          </p:nvPr>
        </p:nvSpPr>
        <p:spPr>
          <a:xfrm>
            <a:off x="685800" y="2132330"/>
            <a:ext cx="7772400" cy="138557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Под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wCAAA4BcAANAvAAC4IgAAEAAAAA=="/>
              </a:ext>
            </a:extLst>
          </p:cNvSpPr>
          <p:nvPr>
            <p:ph type="subTitle" idx="1"/>
          </p:nvPr>
        </p:nvSpPr>
        <p:spPr>
          <a:xfrm>
            <a:off x="1371600" y="3881120"/>
            <a:ext cx="6400800" cy="176276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24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6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6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>
              <a:defRPr/>
            </a:pPr>
            <a:endParaRPr/>
          </a:p>
        </p:txBody>
      </p:sp>
      <p:sp>
        <p:nvSpPr>
          <p:cNvPr id="4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7728-66D2-0381-9CEE-90D439A06AC5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Ds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5183698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содержимо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CwJQAAEAAAAA=="/>
              </a:ext>
            </a:extLst>
          </p:cNvSpPr>
          <p:nvPr>
            <p:ph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4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723-6DD2-03A1-9CEE-9BF419A06ACE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4834269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Заголовок и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CwJQ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CwJQAAEAAAAA=="/>
              </a:ext>
            </a:extLst>
          </p:cNvSpPr>
          <p:nvPr>
            <p:ph sz="half" idx="2"/>
          </p:nvPr>
        </p:nvSpPr>
        <p:spPr>
          <a:xfrm>
            <a:off x="4722495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Ds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6DCA-84D2-039B-9CEE-72CE23A06A27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368540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6A40893-D25F-4244-94F7-06F5EE701456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23259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1105-4BD2-03E7-9CEE-BDB25FA06AE8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4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75321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1E1-AFD2-03A7-9CEE-59F21FA06A0C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3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4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03199086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Только содержимо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wJQAAEAAAAA=="/>
              </a:ext>
            </a:extLst>
          </p:cNvSpPr>
          <p:nvPr>
            <p:ph/>
          </p:nvPr>
        </p:nvSpPr>
        <p:spPr>
          <a:xfrm>
            <a:off x="457200" y="274955"/>
            <a:ext cx="8229600" cy="58515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BE3-ADD2-03AD-9CEE-5BF815A06A0E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4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FdSTU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62392107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две стро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EFBQU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E6c3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DXFg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HIgdm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HA1AACwJQAAEAAAAA=="/>
              </a:ext>
            </a:extLst>
          </p:cNvSpPr>
          <p:nvPr>
            <p:ph sz="half" idx="2"/>
          </p:nvPr>
        </p:nvSpPr>
        <p:spPr>
          <a:xfrm>
            <a:off x="457200" y="4013835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3A61-2FD2-03CC-9CEE-D99974A06A8C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2381080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ласти содержим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DXFgAAEAAAAA=="/>
              </a:ext>
            </a:extLst>
          </p:cNvSpPr>
          <p:nvPr>
            <p:ph sz="quarter" idx="1"/>
          </p:nvPr>
        </p:nvSpPr>
        <p:spPr>
          <a:xfrm>
            <a:off x="457200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DXFgAAEAAAAA=="/>
              </a:ext>
            </a:extLst>
          </p:cNvSpPr>
          <p:nvPr>
            <p:ph sz="quarter" idx="2"/>
          </p:nvPr>
        </p:nvSpPr>
        <p:spPr>
          <a:xfrm>
            <a:off x="4722495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DMbAACwJQAAEAAAAA=="/>
              </a:ext>
            </a:extLst>
          </p:cNvSpPr>
          <p:nvPr>
            <p:ph sz="quarter" idx="3"/>
          </p:nvPr>
        </p:nvSpPr>
        <p:spPr>
          <a:xfrm>
            <a:off x="457200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Объект3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sRgAAHA1AACwJQAAEAAAAA=="/>
              </a:ext>
            </a:extLst>
          </p:cNvSpPr>
          <p:nvPr>
            <p:ph sz="quarter" idx="4"/>
          </p:nvPr>
        </p:nvSpPr>
        <p:spPr>
          <a:xfrm>
            <a:off x="4722495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7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116-58D2-03A7-9CEE-AEF21FA06AFB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9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94277388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 и две колонки, правая колон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CwJQ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DXFgAAEAAAAA=="/>
              </a:ext>
            </a:extLst>
          </p:cNvSpPr>
          <p:nvPr>
            <p:ph sz="quarter" idx="2"/>
          </p:nvPr>
        </p:nvSpPr>
        <p:spPr>
          <a:xfrm>
            <a:off x="4722495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8+PC8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sRgAAHA1AACwJQAAEAAAAA=="/>
              </a:ext>
            </a:extLst>
          </p:cNvSpPr>
          <p:nvPr>
            <p:ph sz="quarter" idx="3"/>
          </p:nvPr>
        </p:nvSpPr>
        <p:spPr>
          <a:xfrm>
            <a:off x="4722495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Dpzb2w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64EE-A0D2-0392-9CEE-56C72AA06A03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I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8+PG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71097296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Заголовок и две колонки, левая колон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DsEMAQ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DXFgAAEAAAAA=="/>
              </a:ext>
            </a:extLst>
          </p:cNvSpPr>
          <p:nvPr>
            <p:ph sz="quarter" idx="1"/>
          </p:nvPr>
        </p:nvSpPr>
        <p:spPr>
          <a:xfrm>
            <a:off x="457200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DMbAACwJQAAEAAAAA=="/>
              </a:ext>
            </a:extLst>
          </p:cNvSpPr>
          <p:nvPr>
            <p:ph sz="quarter" idx="2"/>
          </p:nvPr>
        </p:nvSpPr>
        <p:spPr>
          <a:xfrm>
            <a:off x="457200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CwJQAAEAAAAA=="/>
              </a:ext>
            </a:extLst>
          </p:cNvSpPr>
          <p:nvPr>
            <p:ph sz="half" idx="3"/>
          </p:nvPr>
        </p:nvSpPr>
        <p:spPr>
          <a:xfrm>
            <a:off x="4722495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50F-41D2-03A3-9CEE-B7F61BA06AE2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7394041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Заголовок и две строки, нижняя стро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DXFg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DMbAACwJQAAEAAAAA=="/>
              </a:ext>
            </a:extLst>
          </p:cNvSpPr>
          <p:nvPr>
            <p:ph sz="quarter" idx="2"/>
          </p:nvPr>
        </p:nvSpPr>
        <p:spPr>
          <a:xfrm>
            <a:off x="457200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sRgAAHA1AACwJQAAEAAAAA=="/>
              </a:ext>
            </a:extLst>
          </p:cNvSpPr>
          <p:nvPr>
            <p:ph sz="quarter" idx="3"/>
          </p:nvPr>
        </p:nvSpPr>
        <p:spPr>
          <a:xfrm>
            <a:off x="4722495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3C21-6FD2-03CA-9CEE-999F72A06ACC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53010690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Заголовок и две строки, верхняя стро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uAC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DXFgAAEAAAAA=="/>
              </a:ext>
            </a:extLst>
          </p:cNvSpPr>
          <p:nvPr>
            <p:ph sz="quarter" idx="1"/>
          </p:nvPr>
        </p:nvSpPr>
        <p:spPr>
          <a:xfrm>
            <a:off x="457200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IQABg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DXFgAAEAAAAA=="/>
              </a:ext>
            </a:extLst>
          </p:cNvSpPr>
          <p:nvPr>
            <p:ph sz="quarter" idx="2"/>
          </p:nvPr>
        </p:nvSpPr>
        <p:spPr>
          <a:xfrm>
            <a:off x="4722495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HA1AACwJQAAEAAAAA=="/>
              </a:ext>
            </a:extLst>
          </p:cNvSpPr>
          <p:nvPr>
            <p:ph sz="half" idx="3"/>
          </p:nvPr>
        </p:nvSpPr>
        <p:spPr>
          <a:xfrm>
            <a:off x="457200" y="4013835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62EF-A1D2-0394-9CEE-57C12CA06A02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D4EMgQ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5AI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919583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08FB62F-769E-4ADC-A374-B9BD8D86CC60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0642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486AC69-1A0A-4D83-83FF-89CD29765C18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0459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AF701C8-2413-43DB-99BF-818D95131D2A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88381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E80E89E-1C6D-43F1-AB94-38AF66B27AA9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3311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5AF5E95-ABF0-4EE4-B484-E8B4136A41F4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342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C760AFD-7452-427C-A213-4752DB8BDC6F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2585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b="0">
                <a:solidFill>
                  <a:schemeClr val="tx1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D56B6AF-7877-41AF-B67E-BF10FD4C56B1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769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5vcG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>
            <a:lvl1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>
              <a:defRPr lang="ru-ru"/>
            </a:pPr>
            <a:r>
              <a:t>Образец заголовка</a:t>
            </a:r>
          </a:p>
        </p:txBody>
      </p:sp>
      <p:sp>
        <p:nvSpPr>
          <p:cNvPr id="3" name="Rectangle 3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1hdHM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CwJQAAEAAAAA=="/>
              </a:ext>
            </a:extLst>
          </p:cNvSpPr>
          <p:nvPr>
            <p:ph type="body"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342900" marR="0" indent="-3429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lang="ru-ru" sz="32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742950" marR="0" indent="-2857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lang="ru-ru" sz="2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11430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lang="ru-ru" sz="24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6002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lang="ru-ru"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20574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»"/>
              <a:tabLst/>
              <a:defRPr lang="ru-ru"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>
              <a:defRPr lang="ru-ru"/>
            </a:pPr>
            <a:r>
              <a:t>Образец текста</a:t>
            </a:r>
          </a:p>
          <a:p>
            <a:pPr lvl="1">
              <a:defRPr lang="ru-ru"/>
            </a:pPr>
            <a:r>
              <a:t>Второй уровень</a:t>
            </a:r>
          </a:p>
          <a:p>
            <a:pPr lvl="2">
              <a:defRPr lang="ru-ru"/>
            </a:pPr>
            <a:r>
              <a:t>Третий уровень</a:t>
            </a:r>
          </a:p>
          <a:p>
            <a:pPr lvl="3">
              <a:defRPr lang="ru-ru"/>
            </a:pPr>
            <a:r>
              <a:t>Четвертый уровень</a:t>
            </a:r>
          </a:p>
          <a:p>
            <a:pPr lvl="4">
              <a:defRPr lang="ru-ru"/>
            </a:pPr>
            <a:r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xpZG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xmb3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UiIFQ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EB1-FFD2-03A8-9CEE-09FD10A06A5C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128512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  <p:sldLayoutId id="2147483773" r:id="rId12"/>
  </p:sldLayoutIdLst>
  <p:transition>
    <p:fade/>
    <p:extLst>
      <p:ext uri="smNativeData">
        <pr:smNativeData xmlns:pr="smNativeData" xmlns="" val="ez2oWQAAAAAgAwAAAAAAAAYAAAAA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  <p:extLst>
      <p:ext uri="smNativeData">
        <pr:smNativeData xmlns:pr="smNativeData" xmlns="" val="ez2oWQYAAAAFAAAA/////wEAAAAdAAAAAAAAAAAAAAAAAAAAAAAAAAwAAAAAAAAAAQAAACwAAAAAAAAAAAAAAAAAAAAAAAAADwAAAAEAAAABAAAALAAAAAAAAAAAAAAAAAAAAAAAAAASAAAAAgAAAAEAAAAsAAAAAAAAAAAAAAAAAAAAAAAAABUAAAADAAAAAQAAACwAAAAAAAAAAAAAAAAAAAAAAAAAGAAAAAQAAAABAAAALAAAAAAAAAAAAAAAAAAAAAAAAAA="/>
      </p:ext>
    </p:extLst>
  </p:timing>
  <p:hf sldNum="0" hdr="0" ftr="0" dt="0"/>
  <p:txStyles>
    <p:titleStyle>
      <a:lvl1pPr marL="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60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1pPr>
      <a:lvl2pPr marL="4572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2pPr>
      <a:lvl3pPr marL="9144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3pPr>
      <a:lvl4pPr marL="13716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4pPr>
      <a:lvl5pPr marL="18288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5pPr>
    </p:titleStyle>
    <p:bodyStyle>
      <a:lvl1pPr marL="342900" marR="0" indent="-3429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lang="ru-ru" sz="32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1pPr>
      <a:lvl2pPr marL="742950" marR="0" indent="-28575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–"/>
        <a:tabLst/>
        <a:defRPr lang="ru-ru" sz="28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2pPr>
      <a:lvl3pPr marL="11430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lang="ru-ru" sz="24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3pPr>
      <a:lvl4pPr marL="16002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–"/>
        <a:tabLst/>
        <a:defRPr lang="ru-ru" sz="20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4pPr>
      <a:lvl5pPr marL="20574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»"/>
        <a:tabLst/>
        <a:defRPr lang="ru-ru" sz="20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5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5vcG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>
            <a:lvl1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>
              <a:defRPr lang="ru-ru"/>
            </a:pPr>
            <a:r>
              <a:t>Образец заголовка</a:t>
            </a:r>
          </a:p>
        </p:txBody>
      </p:sp>
      <p:sp>
        <p:nvSpPr>
          <p:cNvPr id="3" name="Rectangle 3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1hdHM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CwJQAAEAAAAA=="/>
              </a:ext>
            </a:extLst>
          </p:cNvSpPr>
          <p:nvPr>
            <p:ph type="body"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342900" marR="0" indent="-3429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lang="ru-ru" sz="32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742950" marR="0" indent="-2857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lang="ru-ru" sz="2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11430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lang="ru-ru" sz="24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6002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lang="ru-ru"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20574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»"/>
              <a:tabLst/>
              <a:defRPr lang="ru-ru"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>
              <a:defRPr lang="ru-ru"/>
            </a:pPr>
            <a:r>
              <a:t>Образец текста</a:t>
            </a:r>
          </a:p>
          <a:p>
            <a:pPr lvl="1">
              <a:defRPr lang="ru-ru"/>
            </a:pPr>
            <a:r>
              <a:t>Второй уровень</a:t>
            </a:r>
          </a:p>
          <a:p>
            <a:pPr lvl="2">
              <a:defRPr lang="ru-ru"/>
            </a:pPr>
            <a:r>
              <a:t>Третий уровень</a:t>
            </a:r>
          </a:p>
          <a:p>
            <a:pPr lvl="3">
              <a:defRPr lang="ru-ru"/>
            </a:pPr>
            <a:r>
              <a:t>Четвертый уровень</a:t>
            </a:r>
          </a:p>
          <a:p>
            <a:pPr lvl="4">
              <a:defRPr lang="ru-ru"/>
            </a:pPr>
            <a:r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xpZG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xmb3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UiIFQ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EB1-FFD2-03A8-9CEE-09FD10A06A5C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515376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  <p:sldLayoutId id="2147483864" r:id="rId12"/>
  </p:sldLayoutIdLst>
  <p:transition>
    <p:fade/>
    <p:extLst>
      <p:ext uri="smNativeData">
        <pr:smNativeData xmlns:pr="smNativeData" xmlns="" val="ez2oWQAAAAAgAwAAAAAAAAYAAAAA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  <p:extLst>
      <p:ext uri="smNativeData">
        <pr:smNativeData xmlns:pr="smNativeData" xmlns="" val="ez2oWQYAAAAFAAAA/////wEAAAAdAAAAAAAAAAAAAAAAAAAAAAAAAAwAAAAAAAAAAQAAACwAAAAAAAAAAAAAAAAAAAAAAAAADwAAAAEAAAABAAAALAAAAAAAAAAAAAAAAAAAAAAAAAASAAAAAgAAAAEAAAAsAAAAAAAAAAAAAAAAAAAAAAAAABUAAAADAAAAAQAAACwAAAAAAAAAAAAAAAAAAAAAAAAAGAAAAAQAAAABAAAALAAAAAAAAAAAAAAAAAAAAAAAAAA="/>
      </p:ext>
    </p:extLst>
  </p:timing>
  <p:hf sldNum="0" hdr="0" ftr="0" dt="0"/>
  <p:txStyles>
    <p:titleStyle>
      <a:lvl1pPr marL="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60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1pPr>
      <a:lvl2pPr marL="4572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2pPr>
      <a:lvl3pPr marL="9144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3pPr>
      <a:lvl4pPr marL="13716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4pPr>
      <a:lvl5pPr marL="18288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5pPr>
    </p:titleStyle>
    <p:bodyStyle>
      <a:lvl1pPr marL="342900" marR="0" indent="-3429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lang="ru-ru" sz="32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1pPr>
      <a:lvl2pPr marL="742950" marR="0" indent="-28575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–"/>
        <a:tabLst/>
        <a:defRPr lang="ru-ru" sz="28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2pPr>
      <a:lvl3pPr marL="11430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lang="ru-ru" sz="24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3pPr>
      <a:lvl4pPr marL="16002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–"/>
        <a:tabLst/>
        <a:defRPr lang="ru-ru" sz="20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4pPr>
      <a:lvl5pPr marL="20574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»"/>
        <a:tabLst/>
        <a:defRPr lang="ru-ru" sz="20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5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-115887" y="1191648"/>
            <a:ext cx="9144000" cy="600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40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«Безопасность </a:t>
            </a:r>
            <a:r>
              <a:rPr lang="ru-RU" sz="40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работ при эксплуатации и ремонте оборудования электрических подстанций и </a:t>
            </a:r>
            <a:r>
              <a:rPr lang="ru-RU" sz="40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сетей» </a:t>
            </a:r>
            <a:endParaRPr kumimoji="0" lang="ru-ru" sz="4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endParaRPr kumimoji="0" lang="ru-ru" sz="36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ДОЦЕНТ КАФЕДРЫ</a:t>
            </a:r>
            <a:r>
              <a:rPr kumimoji="0" lang="ru-ru" sz="3600" b="1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 </a:t>
            </a:r>
            <a:r>
              <a:rPr lang="ru-RU" sz="36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«ЭЛЕКТРОСНАБЖЕНИЕ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36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И ЭКСПЛУАТАЦИЯ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36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ЭЛЕКТРООБОРУДОВАНИЯ» </a:t>
            </a: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ПРИВАЛОВ ЕВГЕНИЙ ЕВГРАФОВИЧ </a:t>
            </a:r>
            <a:r>
              <a:rPr kumimoji="0" lang="ru-ru" sz="4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	</a:t>
            </a:r>
            <a:endParaRPr kumimoji="0" lang="ru-RU" altLang="en-US" sz="4800" b="1" i="0" u="none" strike="noStrike" kern="120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1828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3662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1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endParaRPr lang="ru-RU" sz="4400" dirty="0" smtClean="0">
              <a:solidFill>
                <a:srgbClr val="FF0000"/>
              </a:solidFill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 marL="0" marR="0" lvl="1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48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1. Работы </a:t>
            </a:r>
            <a:r>
              <a:rPr lang="ru-RU" sz="48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на ВЛИ </a:t>
            </a:r>
            <a:r>
              <a:rPr lang="ru-RU" sz="48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0,38кВ </a:t>
            </a:r>
            <a:r>
              <a:rPr lang="ru-RU" sz="48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могут выполняться с </a:t>
            </a:r>
            <a:r>
              <a:rPr lang="ru-RU" sz="48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отключением (1) </a:t>
            </a:r>
            <a:r>
              <a:rPr lang="ru-RU" sz="48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или без </a:t>
            </a:r>
            <a:r>
              <a:rPr lang="ru-RU" sz="48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отключения (2).</a:t>
            </a:r>
            <a:endParaRPr lang="ru-RU" sz="4800" dirty="0" smtClean="0">
              <a:solidFill>
                <a:schemeClr val="tx1"/>
              </a:solidFill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 marL="0" marR="0" lvl="1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endParaRPr lang="ru-RU" sz="4400" dirty="0" smtClean="0">
              <a:solidFill>
                <a:schemeClr val="tx1"/>
              </a:solidFill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9937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AAAAAAAAAAAEA4AAAwKgAAEAAAAA=="/>
              </a:ext>
            </a:extLst>
          </p:cNvSpPr>
          <p:nvPr>
            <p:ph type="body" idx="4294967295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buNone/>
              <a:defRPr lang="ru-ru"/>
            </a:pPr>
            <a:r>
              <a:rPr lang="ru-ru" b="1" dirty="0">
                <a:solidFill>
                  <a:srgbClr val="FFFF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		</a:t>
            </a:r>
            <a:endParaRPr lang="el-gr" b="1" dirty="0"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331" t="7293" r="8503" b="11038"/>
          <a:stretch/>
        </p:blipFill>
        <p:spPr>
          <a:xfrm>
            <a:off x="15240" y="0"/>
            <a:ext cx="91408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480591"/>
      </p:ext>
    </p:extLst>
  </p:cSld>
  <p:clrMapOvr>
    <a:masterClrMapping/>
  </p:clrMapOvr>
  <p:transition>
    <p:fade/>
    <p:extLst>
      <p:ext uri="smNativeData">
        <pr:smNativeData xmlns:pr="smNativeData" xmlns="" val="ez2oWQAAAAAgAwAAAAAAAAYAAAAA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  <p:extLst>
      <p:ext uri="smNativeData">
        <pr:smNativeData xmlns:pr="smNativeData" xmlns="" val="ez2oWQEAAAAFAAAAAAAAAAEAAAAsAAAAAAAAAAAAAAAAAAAAAAAAAA=="/>
      </p:ext>
    </p:ext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550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1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44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1</a:t>
            </a:r>
            <a:r>
              <a:rPr lang="ru-RU" sz="44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. </a:t>
            </a:r>
            <a:r>
              <a:rPr lang="ru-RU" sz="44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Работы с отключением </a:t>
            </a:r>
            <a:r>
              <a:rPr lang="ru-RU" sz="44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выполняются </a:t>
            </a:r>
            <a:r>
              <a:rPr lang="ru-RU" sz="44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при необходимости </a:t>
            </a:r>
            <a:r>
              <a:rPr lang="ru-RU" sz="44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замены </a:t>
            </a:r>
            <a:r>
              <a:rPr lang="ru-RU" sz="44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жгута проводов целиком, при разъединении или соединении </a:t>
            </a:r>
            <a:r>
              <a:rPr lang="ru-RU" sz="44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проводов </a:t>
            </a:r>
            <a:r>
              <a:rPr lang="ru-RU" sz="44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на линиях, проходящих </a:t>
            </a:r>
            <a:r>
              <a:rPr lang="ru-RU" sz="44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во взрыво- и пожароопасных зона</a:t>
            </a:r>
            <a:r>
              <a:rPr lang="ru-RU" sz="44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х (</a:t>
            </a:r>
            <a:r>
              <a:rPr lang="ru-RU" sz="44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вблизи </a:t>
            </a:r>
            <a:r>
              <a:rPr lang="ru-RU" sz="44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газораспределительных </a:t>
            </a:r>
            <a:r>
              <a:rPr lang="ru-RU" sz="44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станций</a:t>
            </a:r>
            <a:r>
              <a:rPr lang="ru-RU" sz="44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).</a:t>
            </a:r>
            <a:endParaRPr lang="ru-RU" sz="4400" dirty="0" smtClean="0">
              <a:solidFill>
                <a:schemeClr val="tx1"/>
              </a:solidFill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9644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AAAAAAAAAAAEA4AAAwKgAAEAAAAA=="/>
              </a:ext>
            </a:extLst>
          </p:cNvSpPr>
          <p:nvPr>
            <p:ph type="body" idx="4294967295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buNone/>
              <a:defRPr lang="ru-ru"/>
            </a:pPr>
            <a:r>
              <a:rPr lang="ru-ru" b="1" dirty="0">
                <a:solidFill>
                  <a:srgbClr val="FFFF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		</a:t>
            </a:r>
            <a:endParaRPr lang="el-gr" b="1" dirty="0"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r="24667"/>
          <a:stretch/>
        </p:blipFill>
        <p:spPr>
          <a:xfrm>
            <a:off x="0" y="0"/>
            <a:ext cx="9144000" cy="6865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473669"/>
      </p:ext>
    </p:extLst>
  </p:cSld>
  <p:clrMapOvr>
    <a:masterClrMapping/>
  </p:clrMapOvr>
  <p:transition>
    <p:fade/>
    <p:extLst>
      <p:ext uri="smNativeData">
        <pr:smNativeData xmlns:pr="smNativeData" xmlns="" val="ez2oWQAAAAAgAwAAAAAAAAYAAAAA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  <p:extLst>
      <p:ext uri="smNativeData">
        <pr:smNativeData xmlns:pr="smNativeData" xmlns="" val="ez2oWQEAAAAFAAAAAAAAAAEAAAAsAAAAAAAAAAAAAAAAAAAAAAAAAA=="/>
      </p:ext>
    </p:ext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550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1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4400" dirty="0">
                <a:solidFill>
                  <a:srgbClr val="C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2</a:t>
            </a:r>
            <a:r>
              <a:rPr lang="ru-RU" sz="4400" dirty="0" smtClean="0">
                <a:solidFill>
                  <a:srgbClr val="C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. </a:t>
            </a:r>
            <a:r>
              <a:rPr lang="ru-RU" sz="4400" dirty="0">
                <a:solidFill>
                  <a:srgbClr val="C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Разрешается отключение не всей линии, а только провода, на котором </a:t>
            </a:r>
            <a:r>
              <a:rPr lang="ru-RU" sz="4400" dirty="0" smtClean="0">
                <a:solidFill>
                  <a:srgbClr val="C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предстоит </a:t>
            </a:r>
            <a:r>
              <a:rPr lang="ru-RU" sz="4400" dirty="0">
                <a:solidFill>
                  <a:srgbClr val="C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работа. </a:t>
            </a:r>
            <a:r>
              <a:rPr lang="ru-RU" sz="4400" dirty="0" smtClean="0">
                <a:solidFill>
                  <a:srgbClr val="7030A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Технические мероприятия.</a:t>
            </a:r>
          </a:p>
          <a:p>
            <a:pPr marL="0" marR="0" lvl="1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44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Провод</a:t>
            </a:r>
            <a:r>
              <a:rPr lang="ru-RU" sz="44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, после </a:t>
            </a:r>
            <a:r>
              <a:rPr lang="ru-RU" sz="44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проверки отсутствия напряжения</a:t>
            </a:r>
            <a:r>
              <a:rPr lang="ru-RU" sz="44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, должен быть отключен со всех </a:t>
            </a:r>
            <a:r>
              <a:rPr lang="ru-RU" sz="44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сторон и </a:t>
            </a:r>
            <a:r>
              <a:rPr lang="ru-RU" sz="44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заземлен на месте работы.</a:t>
            </a:r>
            <a:endParaRPr lang="ru-RU" sz="4400" dirty="0" smtClean="0">
              <a:solidFill>
                <a:schemeClr val="tx1"/>
              </a:solidFill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4327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1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4400" dirty="0" smtClean="0">
                <a:solidFill>
                  <a:srgbClr val="C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Без </a:t>
            </a:r>
            <a:r>
              <a:rPr lang="ru-RU" sz="4400" dirty="0">
                <a:solidFill>
                  <a:srgbClr val="C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снятия </a:t>
            </a:r>
            <a:r>
              <a:rPr lang="ru-RU" sz="4400" dirty="0" smtClean="0">
                <a:solidFill>
                  <a:srgbClr val="C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напряжения.</a:t>
            </a:r>
          </a:p>
          <a:p>
            <a:pPr marL="0" marR="0" lvl="1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4400" dirty="0" smtClean="0">
                <a:solidFill>
                  <a:srgbClr val="C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1. </a:t>
            </a:r>
            <a:r>
              <a:rPr lang="ru-RU" sz="44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Замена </a:t>
            </a:r>
            <a:r>
              <a:rPr lang="ru-RU" sz="44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опор и их элементов, линейной </a:t>
            </a:r>
            <a:r>
              <a:rPr lang="ru-RU" sz="44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арматуры.</a:t>
            </a:r>
            <a:endParaRPr lang="ru-RU" sz="4400" dirty="0">
              <a:solidFill>
                <a:schemeClr val="tx1"/>
              </a:solidFill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 marL="0" marR="0" lvl="1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44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2.</a:t>
            </a:r>
            <a:r>
              <a:rPr lang="ru-RU" sz="44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 Перетяжка проводов</a:t>
            </a:r>
            <a:endParaRPr lang="ru-RU" sz="4400" dirty="0">
              <a:solidFill>
                <a:schemeClr val="tx1"/>
              </a:solidFill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 marL="0" marR="0" lvl="1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44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3.</a:t>
            </a:r>
            <a:r>
              <a:rPr lang="ru-RU" sz="44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 Замена </a:t>
            </a:r>
            <a:r>
              <a:rPr lang="ru-RU" sz="44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соединительных, ответвительных и натяжных </a:t>
            </a:r>
            <a:r>
              <a:rPr lang="ru-RU" sz="44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зажимов.</a:t>
            </a:r>
            <a:endParaRPr lang="ru-RU" sz="4400" dirty="0">
              <a:solidFill>
                <a:schemeClr val="tx1"/>
              </a:solidFill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1591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1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44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4.</a:t>
            </a:r>
            <a:r>
              <a:rPr lang="ru-RU" sz="44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 Подключение </a:t>
            </a:r>
            <a:r>
              <a:rPr lang="ru-RU" sz="44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или </a:t>
            </a:r>
            <a:r>
              <a:rPr lang="ru-RU" sz="44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отсоединение </a:t>
            </a:r>
            <a:r>
              <a:rPr lang="ru-RU" sz="44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ответвлений </a:t>
            </a:r>
            <a:r>
              <a:rPr lang="ru-RU" sz="44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к электроприемникам.</a:t>
            </a:r>
            <a:endParaRPr lang="ru-RU" sz="4400" dirty="0">
              <a:solidFill>
                <a:schemeClr val="tx1"/>
              </a:solidFill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 marL="0" marR="0" lvl="1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44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5.</a:t>
            </a:r>
            <a:r>
              <a:rPr lang="ru-RU" sz="44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 Замена </a:t>
            </a:r>
            <a:r>
              <a:rPr lang="ru-RU" sz="44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участка или </a:t>
            </a:r>
            <a:r>
              <a:rPr lang="ru-RU" sz="44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восстановление </a:t>
            </a:r>
            <a:r>
              <a:rPr lang="ru-RU" sz="44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изоляции отдельного фазного провода.</a:t>
            </a:r>
            <a:endParaRPr lang="ru-RU" sz="4400" dirty="0">
              <a:solidFill>
                <a:schemeClr val="tx1"/>
              </a:solidFill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5667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6186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1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4400" dirty="0">
                <a:solidFill>
                  <a:srgbClr val="C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Запрещается </a:t>
            </a:r>
            <a:r>
              <a:rPr lang="ru-RU" sz="4400" dirty="0" smtClean="0">
                <a:solidFill>
                  <a:srgbClr val="C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работа без </a:t>
            </a:r>
            <a:r>
              <a:rPr lang="ru-RU" sz="4400" dirty="0">
                <a:solidFill>
                  <a:srgbClr val="C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снятия </a:t>
            </a:r>
            <a:r>
              <a:rPr lang="ru-RU" sz="4400" dirty="0" smtClean="0">
                <a:solidFill>
                  <a:srgbClr val="C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напряжения.</a:t>
            </a:r>
            <a:endParaRPr lang="ru-RU" sz="4400" dirty="0">
              <a:solidFill>
                <a:srgbClr val="C00000"/>
              </a:solidFill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 marL="0" marR="0" lvl="1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4400" dirty="0" smtClean="0">
                <a:solidFill>
                  <a:srgbClr val="C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1.</a:t>
            </a:r>
            <a:r>
              <a:rPr lang="ru-RU" sz="44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 Отключении, </a:t>
            </a:r>
            <a:r>
              <a:rPr lang="ru-RU" sz="44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вызванного ошибкой </a:t>
            </a:r>
            <a:r>
              <a:rPr lang="ru-RU" sz="44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бригады.</a:t>
            </a:r>
            <a:endParaRPr lang="ru-RU" sz="4400" dirty="0">
              <a:solidFill>
                <a:schemeClr val="tx1"/>
              </a:solidFill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 marL="0" marR="0" lvl="1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4400" dirty="0" smtClean="0">
                <a:solidFill>
                  <a:srgbClr val="C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2. </a:t>
            </a:r>
            <a:r>
              <a:rPr lang="ru-RU" sz="44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Обнаружении </a:t>
            </a:r>
            <a:r>
              <a:rPr lang="ru-RU" sz="44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повреждения на ВЛ, ликвидация которого невозможна без нарушения технологии </a:t>
            </a:r>
            <a:r>
              <a:rPr lang="ru-RU" sz="44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работ.</a:t>
            </a:r>
            <a:endParaRPr lang="ru-RU" sz="4400" dirty="0">
              <a:solidFill>
                <a:schemeClr val="tx1"/>
              </a:solidFill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 marL="0" marR="0" lvl="1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endParaRPr kumimoji="0" lang="ru-RU" sz="4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0302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550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1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4400" dirty="0" smtClean="0">
                <a:solidFill>
                  <a:srgbClr val="C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3.</a:t>
            </a:r>
            <a:r>
              <a:rPr lang="ru-RU" sz="4400" dirty="0" smtClean="0">
                <a:solidFill>
                  <a:srgbClr val="0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 Отсутствии</a:t>
            </a: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 </a:t>
            </a:r>
            <a:r>
              <a:rPr kumimoji="0" lang="ru-RU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или неисправности технических средств и средств </a:t>
            </a: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защиты.</a:t>
            </a:r>
            <a:endParaRPr kumimoji="0" lang="ru-RU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 marL="0" marR="0" lvl="1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4400" dirty="0" smtClean="0">
                <a:solidFill>
                  <a:srgbClr val="C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4.</a:t>
            </a:r>
            <a:r>
              <a:rPr lang="ru-RU" sz="4400" dirty="0" smtClean="0">
                <a:solidFill>
                  <a:srgbClr val="0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 При с</a:t>
            </a: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ильном дожде, снегопаде, густом тумане, обледенении </a:t>
            </a:r>
            <a:r>
              <a:rPr kumimoji="0" lang="ru-RU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опор </a:t>
            </a: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(подъем </a:t>
            </a:r>
            <a:r>
              <a:rPr kumimoji="0" lang="ru-RU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на опоры</a:t>
            </a: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).</a:t>
            </a:r>
            <a:endParaRPr kumimoji="0" lang="ru-RU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 marL="0" marR="0" lvl="1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4400" dirty="0" smtClean="0">
                <a:solidFill>
                  <a:srgbClr val="C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5.</a:t>
            </a:r>
            <a:r>
              <a:rPr lang="ru-RU" sz="4400" dirty="0" smtClean="0">
                <a:solidFill>
                  <a:srgbClr val="0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 Других</a:t>
            </a: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 </a:t>
            </a:r>
            <a:r>
              <a:rPr kumimoji="0" lang="ru-RU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обстоятельств, угрожающих безопасности работ</a:t>
            </a: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.   </a:t>
            </a:r>
            <a:endParaRPr kumimoji="0" lang="ru-RU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3640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AAAAAAAAAAAEA4AAAwKgAAEAAAAA=="/>
              </a:ext>
            </a:extLst>
          </p:cNvSpPr>
          <p:nvPr>
            <p:ph type="body" idx="4294967295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buNone/>
              <a:defRPr lang="ru-ru"/>
            </a:pPr>
            <a:r>
              <a:rPr lang="ru-ru" b="1" dirty="0">
                <a:solidFill>
                  <a:srgbClr val="FFFF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		</a:t>
            </a:r>
            <a:endParaRPr lang="el-gr" b="1" dirty="0"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114" t="7142" b="6582"/>
          <a:stretch/>
        </p:blipFill>
        <p:spPr>
          <a:xfrm>
            <a:off x="3964" y="-1"/>
            <a:ext cx="9140036" cy="693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644600"/>
      </p:ext>
    </p:extLst>
  </p:cSld>
  <p:clrMapOvr>
    <a:masterClrMapping/>
  </p:clrMapOvr>
  <p:transition>
    <p:fade/>
    <p:extLst>
      <p:ext uri="smNativeData">
        <pr:smNativeData xmlns:pr="smNativeData" xmlns="" val="ez2oWQAAAAAgAwAAAAAAAAYAAAAA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  <p:extLst>
      <p:ext uri="smNativeData">
        <pr:smNativeData xmlns:pr="smNativeData" xmlns="" val="ez2oWQEAAAAFAAAAAAAAAAEAAAAsAAAAAAAAAAAAAAAAAAAAAAAAAA=="/>
      </p:ext>
    </p:ext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4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Раздел 1.</a:t>
            </a:r>
            <a:r>
              <a:rPr lang="ru-RU" sz="4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48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4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«Обеспечение </a:t>
            </a:r>
            <a:r>
              <a:rPr lang="ru-RU" sz="4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безопасного производства плановых и аварийных работ в электрических установках и </a:t>
            </a:r>
            <a:r>
              <a:rPr lang="ru-RU" sz="4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сетях» </a:t>
            </a:r>
            <a:r>
              <a:rPr kumimoji="0" lang="ru-ru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 </a:t>
            </a:r>
            <a:r>
              <a:rPr kumimoji="0" lang="ru-ru" sz="48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	</a:t>
            </a:r>
            <a:endParaRPr kumimoji="0" lang="ru-ru" sz="4800" b="1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6201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AAAAAAAAAAAEA4AAAwKgAAEAAAAA=="/>
              </a:ext>
            </a:extLst>
          </p:cNvSpPr>
          <p:nvPr>
            <p:ph type="body" idx="4294967295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buNone/>
              <a:defRPr lang="ru-ru"/>
            </a:pPr>
            <a:r>
              <a:rPr lang="ru-ru" b="1" dirty="0">
                <a:solidFill>
                  <a:srgbClr val="FFFF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		</a:t>
            </a:r>
            <a:endParaRPr lang="el-gr" b="1" dirty="0"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40"/>
            <a:ext cx="9144000" cy="6854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525431"/>
      </p:ext>
    </p:extLst>
  </p:cSld>
  <p:clrMapOvr>
    <a:masterClrMapping/>
  </p:clrMapOvr>
  <p:transition>
    <p:fade/>
    <p:extLst>
      <p:ext uri="smNativeData">
        <pr:smNativeData xmlns:pr="smNativeData" xmlns="" val="ez2oWQAAAAAgAwAAAAAAAAYAAAAA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  <p:extLst>
      <p:ext uri="smNativeData">
        <pr:smNativeData xmlns:pr="smNativeData" xmlns="" val="ez2oWQEAAAAFAAAAAAAAAAEAAAAsAAAAAAAAAAAAAAAAAAAAAAAAAA=="/>
      </p:ext>
    </p:ext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6186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1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4400" dirty="0">
                <a:solidFill>
                  <a:srgbClr val="C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Работа </a:t>
            </a:r>
            <a:r>
              <a:rPr lang="ru-RU" sz="4400" dirty="0" smtClean="0">
                <a:solidFill>
                  <a:srgbClr val="C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без </a:t>
            </a:r>
            <a:r>
              <a:rPr lang="ru-RU" sz="4400" dirty="0">
                <a:solidFill>
                  <a:srgbClr val="C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снятия напряжения должна выполняться по </a:t>
            </a:r>
            <a:r>
              <a:rPr lang="ru-RU" sz="4400" dirty="0" smtClean="0">
                <a:solidFill>
                  <a:srgbClr val="C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наряду</a:t>
            </a:r>
            <a:r>
              <a:rPr lang="ru-RU" sz="4400" dirty="0">
                <a:solidFill>
                  <a:srgbClr val="C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.</a:t>
            </a:r>
          </a:p>
          <a:p>
            <a:pPr marL="0" marR="0" lvl="1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44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Бригада</a:t>
            </a:r>
            <a:r>
              <a:rPr lang="ru-RU" sz="44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, выполняющая работы без снятия напряжения, должна </a:t>
            </a:r>
            <a:r>
              <a:rPr lang="ru-RU" sz="44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состоять </a:t>
            </a:r>
            <a:r>
              <a:rPr lang="ru-RU" sz="44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не менее чем из двух работников - производителя работ, имеющего группу IV, и члена бригады, имеющего группу III.</a:t>
            </a:r>
          </a:p>
          <a:p>
            <a:pPr marL="0" marR="0" lvl="1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44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   </a:t>
            </a:r>
            <a:endParaRPr lang="ru-RU" sz="4400" dirty="0">
              <a:solidFill>
                <a:schemeClr val="tx1"/>
              </a:solidFill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7269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550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1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Заключение.</a:t>
            </a:r>
            <a:endParaRPr kumimoji="0" lang="ru-ru" sz="4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 marL="0" lvl="1" indent="0" algn="l">
              <a:defRPr lang="ru-ru"/>
            </a:pPr>
            <a:r>
              <a:rPr lang="ru-RU" sz="44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Работы на ВЛИ 0,38кВ </a:t>
            </a:r>
            <a:r>
              <a:rPr lang="ru-RU" sz="44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производят </a:t>
            </a:r>
            <a:r>
              <a:rPr lang="ru-RU" sz="44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с </a:t>
            </a:r>
            <a:r>
              <a:rPr lang="ru-RU" sz="44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отключением </a:t>
            </a:r>
            <a:r>
              <a:rPr lang="ru-RU" sz="44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или без </a:t>
            </a:r>
            <a:r>
              <a:rPr lang="ru-RU" sz="44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отключения ВЛ, при этом</a:t>
            </a:r>
            <a:endParaRPr lang="ru-RU" sz="4400" dirty="0">
              <a:solidFill>
                <a:schemeClr val="tx1"/>
              </a:solidFill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 marL="0" marR="0" lvl="1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4400" dirty="0">
                <a:solidFill>
                  <a:srgbClr val="333399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т</a:t>
            </a:r>
            <a:r>
              <a:rPr lang="ru-RU" sz="4400" dirty="0" smtClean="0">
                <a:solidFill>
                  <a:srgbClr val="333399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ехнические </a:t>
            </a:r>
            <a:r>
              <a:rPr lang="ru-RU" sz="4400" dirty="0" smtClean="0">
                <a:solidFill>
                  <a:srgbClr val="333399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мероприятия, обеспечивающие </a:t>
            </a:r>
            <a:r>
              <a:rPr lang="ru-RU" sz="4400" dirty="0">
                <a:solidFill>
                  <a:srgbClr val="333399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безопасность </a:t>
            </a:r>
            <a:r>
              <a:rPr lang="ru-RU" sz="4400" dirty="0" smtClean="0">
                <a:solidFill>
                  <a:srgbClr val="333399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работ, </a:t>
            </a:r>
            <a:r>
              <a:rPr lang="ru-RU" sz="4400" dirty="0" smtClean="0">
                <a:solidFill>
                  <a:srgbClr val="333399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выполняют только в указанном порядке.</a:t>
            </a:r>
            <a:r>
              <a:rPr kumimoji="0" lang="ru-ru" sz="44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	</a:t>
            </a: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5649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kumimoji="0" lang="ru-ru" sz="48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	</a:t>
            </a:r>
            <a:r>
              <a:rPr lang="ru-RU" sz="4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Тема 1.3 </a:t>
            </a:r>
            <a:endParaRPr lang="ru-RU" sz="48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4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Правила безопасного производства отдельных видов работ в электроустановках и электрических </a:t>
            </a:r>
            <a:r>
              <a:rPr lang="ru-RU" sz="4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сетях.</a:t>
            </a:r>
            <a:endParaRPr kumimoji="0" lang="ru-RU" altLang="en-US" sz="4800" b="1" i="0" u="none" strike="noStrike" kern="120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7455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kumimoji="0" lang="ru-ru" sz="48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	</a:t>
            </a:r>
            <a:endParaRPr kumimoji="0" lang="ru-ru" sz="4800" b="1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48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Практическое занятие</a:t>
            </a:r>
            <a:r>
              <a:rPr kumimoji="0" lang="ru-ru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 № </a:t>
            </a:r>
            <a:r>
              <a:rPr lang="ru-ru" sz="48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4</a:t>
            </a:r>
            <a:endParaRPr kumimoji="0" lang="ru-ru" sz="4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48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Охрана </a:t>
            </a:r>
            <a:r>
              <a:rPr lang="ru-RU" sz="48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труда </a:t>
            </a:r>
            <a:r>
              <a:rPr lang="ru-RU" sz="48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при работах </a:t>
            </a:r>
            <a:r>
              <a:rPr lang="ru-RU" sz="48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на воздушных линиях с изолированными проводами (ВЛИ 0,38 кВ). </a:t>
            </a:r>
            <a:endParaRPr kumimoji="0" lang="ru-RU" altLang="en-US" sz="4800" b="1" i="0" u="none" strike="noStrike" kern="120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2244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4050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609600" indent="-609600">
              <a:buNone/>
              <a:defRPr lang="ru-ru"/>
            </a:pPr>
            <a:r>
              <a:rPr lang="ru-ru" sz="4400" dirty="0">
                <a:solidFill>
                  <a:srgbClr val="FFFF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	</a:t>
            </a:r>
            <a:r>
              <a:rPr lang="ru-ru" sz="46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Учебные цели</a:t>
            </a:r>
          </a:p>
          <a:p>
            <a:pPr>
              <a:lnSpc>
                <a:spcPct val="110000"/>
              </a:lnSpc>
              <a:buNone/>
              <a:defRPr lang="ru-ru"/>
            </a:pPr>
            <a:r>
              <a:rPr lang="ru-ru" sz="4800" dirty="0">
                <a:latin typeface="Times New Roman" pitchFamily="1" charset="-52"/>
                <a:ea typeface="Arial" pitchFamily="2" charset="-52"/>
                <a:cs typeface="Arial" pitchFamily="2" charset="-52"/>
              </a:rPr>
              <a:t>1</a:t>
            </a:r>
            <a:r>
              <a:rPr lang="ru-ru" sz="4800" dirty="0" smtClean="0">
                <a:latin typeface="Times New Roman" pitchFamily="1" charset="-52"/>
                <a:ea typeface="Arial" pitchFamily="2" charset="-52"/>
                <a:cs typeface="Arial" pitchFamily="2" charset="-52"/>
              </a:rPr>
              <a:t>. </a:t>
            </a:r>
            <a:r>
              <a:rPr lang="ru-RU" sz="4800" dirty="0" smtClean="0">
                <a:latin typeface="Times New Roman" pitchFamily="1" charset="-52"/>
                <a:ea typeface="Arial" pitchFamily="2" charset="-52"/>
                <a:cs typeface="Arial" pitchFamily="2" charset="-52"/>
              </a:rPr>
              <a:t>Изучить </a:t>
            </a:r>
            <a:r>
              <a:rPr lang="ru-RU" sz="4800" dirty="0">
                <a:latin typeface="Times New Roman" pitchFamily="1" charset="-52"/>
                <a:ea typeface="Arial" pitchFamily="2" charset="-52"/>
                <a:cs typeface="Arial" pitchFamily="2" charset="-52"/>
              </a:rPr>
              <a:t>о</a:t>
            </a:r>
            <a:r>
              <a:rPr lang="ru-RU" sz="4800" dirty="0" smtClean="0">
                <a:latin typeface="Times New Roman" pitchFamily="1" charset="-52"/>
                <a:ea typeface="Arial" pitchFamily="2" charset="-52"/>
                <a:cs typeface="Arial" pitchFamily="2" charset="-52"/>
              </a:rPr>
              <a:t>храна </a:t>
            </a:r>
            <a:r>
              <a:rPr lang="ru-RU" sz="4800" dirty="0">
                <a:latin typeface="Times New Roman" pitchFamily="1" charset="-52"/>
                <a:ea typeface="Arial" pitchFamily="2" charset="-52"/>
                <a:cs typeface="Arial" pitchFamily="2" charset="-52"/>
              </a:rPr>
              <a:t>труда </a:t>
            </a:r>
            <a:r>
              <a:rPr lang="ru-RU" sz="4800" dirty="0" smtClean="0">
                <a:latin typeface="Times New Roman" pitchFamily="1" charset="-52"/>
                <a:ea typeface="Arial" pitchFamily="2" charset="-52"/>
                <a:cs typeface="Arial" pitchFamily="2" charset="-52"/>
              </a:rPr>
              <a:t>при работах </a:t>
            </a:r>
            <a:r>
              <a:rPr lang="ru-RU" sz="4800" dirty="0">
                <a:latin typeface="Times New Roman" pitchFamily="1" charset="-52"/>
                <a:ea typeface="Arial" pitchFamily="2" charset="-52"/>
                <a:cs typeface="Arial" pitchFamily="2" charset="-52"/>
              </a:rPr>
              <a:t>на воздушных линиях с изолированными проводами (ВЛИ 0,38 кВ). </a:t>
            </a:r>
            <a:endParaRPr lang="ru-RU" sz="4800" dirty="0"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5831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4376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lvl="1" algn="ctr">
              <a:lnSpc>
                <a:spcPct val="140000"/>
              </a:lnSpc>
              <a:buNone/>
              <a:defRPr lang="ru-ru"/>
            </a:pPr>
            <a:r>
              <a:rPr lang="ru-ru" sz="4400" dirty="0">
                <a:solidFill>
                  <a:srgbClr val="FFFF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	</a:t>
            </a:r>
            <a:r>
              <a:rPr lang="ru-ru" sz="48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Учебные вопросы.</a:t>
            </a:r>
            <a:endParaRPr lang="ru-ru" sz="4800" dirty="0">
              <a:solidFill>
                <a:srgbClr val="FF0000"/>
              </a:solidFill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 algn="ctr">
              <a:lnSpc>
                <a:spcPct val="110000"/>
              </a:lnSpc>
              <a:buNone/>
              <a:defRPr lang="ru-ru"/>
            </a:pPr>
            <a:r>
              <a:rPr lang="ru-RU" sz="4800" dirty="0">
                <a:latin typeface="Times New Roman" pitchFamily="1" charset="-52"/>
                <a:ea typeface="Arial" pitchFamily="2" charset="-52"/>
                <a:cs typeface="Arial" pitchFamily="2" charset="-52"/>
              </a:rPr>
              <a:t>Охрана труда при работах на воздушных линиях с изолированными проводами (ВЛИ 0,38 кВ</a:t>
            </a:r>
            <a:r>
              <a:rPr lang="ru-RU" sz="4800" dirty="0" smtClean="0">
                <a:latin typeface="Times New Roman" pitchFamily="1" charset="-52"/>
                <a:ea typeface="Arial" pitchFamily="2" charset="-52"/>
                <a:cs typeface="Arial" pitchFamily="2" charset="-52"/>
              </a:rPr>
              <a:t>)</a:t>
            </a:r>
            <a:r>
              <a:rPr lang="ru-RU" sz="4800" dirty="0" smtClean="0">
                <a:latin typeface="Times New Roman" pitchFamily="1" charset="-52"/>
                <a:ea typeface="Arial" pitchFamily="2" charset="-52"/>
                <a:cs typeface="Arial" pitchFamily="2" charset="-52"/>
              </a:rPr>
              <a:t>. </a:t>
            </a:r>
            <a:endParaRPr lang="ru-ru" sz="4800" dirty="0"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4338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4955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1" indent="0" algn="l" defTabSz="914400" eaLnBrk="1" fontAlgn="auto" latinLnBrk="0" hangingPunct="1">
              <a:buClrTx/>
              <a:buSzTx/>
              <a:buFontTx/>
              <a:buNone/>
              <a:tabLst/>
              <a:defRPr lang="ru-ru"/>
            </a:pPr>
            <a:endParaRPr lang="ru-ru" sz="4400" dirty="0" smtClean="0">
              <a:solidFill>
                <a:srgbClr val="FF0000"/>
              </a:solidFill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 marL="0" marR="0" lvl="1" indent="0" algn="l" defTabSz="914400" eaLnBrk="1" fontAlgn="auto" latinLnBrk="0" hangingPunct="1">
              <a:buClrTx/>
              <a:buSzTx/>
              <a:buFontTx/>
              <a:buNone/>
              <a:tabLst/>
              <a:defRPr lang="ru-ru"/>
            </a:pPr>
            <a:r>
              <a:rPr lang="ru-ru" sz="48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Учебная литература</a:t>
            </a:r>
            <a:r>
              <a:rPr kumimoji="0" lang="ru-ru" sz="480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.</a:t>
            </a:r>
            <a:endParaRPr lang="ru-ru" sz="4800" dirty="0">
              <a:solidFill>
                <a:srgbClr val="FF0000"/>
              </a:solidFill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 marL="0" marR="0" lvl="1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48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1. </a:t>
            </a:r>
            <a:r>
              <a:rPr lang="ru-RU" sz="4800" dirty="0" smtClean="0">
                <a:solidFill>
                  <a:srgbClr val="333399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Правила </a:t>
            </a:r>
            <a:r>
              <a:rPr lang="ru-RU" sz="4800" dirty="0">
                <a:solidFill>
                  <a:srgbClr val="333399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охраны труда при эксплуатации </a:t>
            </a:r>
            <a:r>
              <a:rPr lang="ru-RU" sz="4800" dirty="0" smtClean="0">
                <a:solidFill>
                  <a:srgbClr val="333399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электроустановок (ПОТЭУ). </a:t>
            </a:r>
            <a:r>
              <a:rPr lang="ru-RU" sz="4800" dirty="0">
                <a:solidFill>
                  <a:srgbClr val="333399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М: НОРМАТИКА, 2020. - 238с.</a:t>
            </a:r>
            <a:endParaRPr lang="ru-RU" sz="4800" dirty="0">
              <a:solidFill>
                <a:srgbClr val="FF0000"/>
              </a:solidFill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 marL="742950" marR="0" lvl="1" indent="-28575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kumimoji="0" lang="ru-ru" sz="3200" b="0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		</a:t>
            </a: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3996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AAAAAAAAAAAEA4AAAwKgAAEAAAAA=="/>
              </a:ext>
            </a:extLst>
          </p:cNvSpPr>
          <p:nvPr>
            <p:ph type="body" idx="4294967295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buNone/>
              <a:defRPr lang="ru-ru"/>
            </a:pPr>
            <a:r>
              <a:rPr lang="ru-ru" b="1" dirty="0">
                <a:solidFill>
                  <a:srgbClr val="FFFF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		</a:t>
            </a:r>
            <a:endParaRPr lang="el-gr" b="1" dirty="0"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10964" t="6721" r="3034" b="4611"/>
          <a:stretch/>
        </p:blipFill>
        <p:spPr>
          <a:xfrm>
            <a:off x="1242060" y="0"/>
            <a:ext cx="61221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581053"/>
      </p:ext>
    </p:extLst>
  </p:cSld>
  <p:clrMapOvr>
    <a:masterClrMapping/>
  </p:clrMapOvr>
  <p:transition>
    <p:fade/>
    <p:extLst>
      <p:ext uri="smNativeData">
        <pr:smNativeData xmlns:pr="smNativeData" xmlns="" val="ez2oWQAAAAAgAwAAAAAAAAYAAAAA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  <p:extLst>
      <p:ext uri="smNativeData">
        <pr:smNativeData xmlns:pr="smNativeData" xmlns="" val="ez2oWQEAAAAFAAAAAAAAAAEAAAAsAAAAAAAAAAAAAAAAAAAAAAAAAA=="/>
      </p:ext>
    </p:ext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4278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lvl="1" indent="0" algn="l">
              <a:defRPr lang="ru-ru"/>
            </a:pPr>
            <a:endParaRPr lang="ru-RU" sz="4400" dirty="0" smtClean="0"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 marL="0" lvl="1" indent="0" algn="ctr">
              <a:defRPr lang="ru-ru"/>
            </a:pPr>
            <a:r>
              <a:rPr lang="ru-RU" sz="48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1. </a:t>
            </a:r>
            <a:r>
              <a:rPr lang="ru-RU" sz="48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Охрана труда при работах на воздушных линиях с изолированными проводами (ВЛИ 0,38 кВ</a:t>
            </a:r>
            <a:r>
              <a:rPr lang="ru-RU" sz="48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)</a:t>
            </a:r>
            <a:r>
              <a:rPr lang="ru-RU" sz="48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. </a:t>
            </a:r>
            <a:endParaRPr lang="ru-RU" sz="4800" dirty="0">
              <a:solidFill>
                <a:srgbClr val="FF0000"/>
              </a:solidFill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 lvl="1">
              <a:buNone/>
              <a:defRPr lang="ru-ru"/>
            </a:pPr>
            <a:endParaRPr lang="ru-ru" sz="3600" dirty="0" smtClean="0"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628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400" b="1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400" b="1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6_Presentation">
  <a:themeElements>
    <a:clrScheme name="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sentatio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2">
        <a:dk1>
          <a:srgbClr val="FFFFFF"/>
        </a:dk1>
        <a:lt1>
          <a:srgbClr val="000000"/>
        </a:lt1>
        <a:dk2>
          <a:srgbClr val="808080"/>
        </a:dk2>
        <a:lt2>
          <a:srgbClr val="00000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3">
        <a:dk1>
          <a:srgbClr val="FFFFFF"/>
        </a:dk1>
        <a:lt1>
          <a:srgbClr val="000000"/>
        </a:lt1>
        <a:dk2>
          <a:srgbClr val="969696"/>
        </a:dk2>
        <a:lt2>
          <a:srgbClr val="000000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4">
        <a:dk1>
          <a:srgbClr val="FFFFFF"/>
        </a:dk1>
        <a:lt1>
          <a:srgbClr val="000000"/>
        </a:lt1>
        <a:dk2>
          <a:srgbClr val="808080"/>
        </a:dk2>
        <a:lt2>
          <a:srgbClr val="00000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5">
        <a:dk1>
          <a:srgbClr val="DEF6F1"/>
        </a:dk1>
        <a:lt1>
          <a:srgbClr val="000000"/>
        </a:lt1>
        <a:dk2>
          <a:srgbClr val="969696"/>
        </a:dk2>
        <a:lt2>
          <a:srgbClr val="000000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6">
        <a:dk1>
          <a:srgbClr val="FFFFD9"/>
        </a:dk1>
        <a:lt1>
          <a:srgbClr val="000000"/>
        </a:lt1>
        <a:dk2>
          <a:srgbClr val="777777"/>
        </a:dk2>
        <a:lt2>
          <a:srgbClr val="000000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7">
        <a:dk1>
          <a:srgbClr val="008080"/>
        </a:dk1>
        <a:lt1>
          <a:srgbClr val="FFFFFF"/>
        </a:lt1>
        <a:dk2>
          <a:srgbClr val="005A58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8">
        <a:dk1>
          <a:srgbClr val="800000"/>
        </a:dk1>
        <a:lt1>
          <a:srgbClr val="FFFFFF"/>
        </a:lt1>
        <a:dk2>
          <a:srgbClr val="5C1F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9">
        <a:dk1>
          <a:srgbClr val="000099"/>
        </a:dk1>
        <a:lt1>
          <a:srgbClr val="FFFFFF"/>
        </a:lt1>
        <a:dk2>
          <a:srgbClr val="003366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0">
        <a:dk1>
          <a:srgbClr val="000000"/>
        </a:dk1>
        <a:lt1>
          <a:srgbClr val="FFFFFF"/>
        </a:lt1>
        <a:dk2>
          <a:srgbClr val="336699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1">
        <a:dk1>
          <a:srgbClr val="686B5D"/>
        </a:dk1>
        <a:lt1>
          <a:srgbClr val="FFFFFF"/>
        </a:lt1>
        <a:dk2>
          <a:srgbClr val="777777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2">
        <a:dk1>
          <a:srgbClr val="666699"/>
        </a:dk1>
        <a:lt1>
          <a:srgbClr val="FFFFFF"/>
        </a:lt1>
        <a:dk2>
          <a:srgbClr val="3E3E5C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3">
        <a:dk1>
          <a:srgbClr val="523E26"/>
        </a:dk1>
        <a:lt1>
          <a:srgbClr val="FFFFFF"/>
        </a:lt1>
        <a:dk2>
          <a:srgbClr val="2D2015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Presentation">
  <a:themeElements>
    <a:clrScheme name="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sentatio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2">
        <a:dk1>
          <a:srgbClr val="FFFFFF"/>
        </a:dk1>
        <a:lt1>
          <a:srgbClr val="000000"/>
        </a:lt1>
        <a:dk2>
          <a:srgbClr val="808080"/>
        </a:dk2>
        <a:lt2>
          <a:srgbClr val="00000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3">
        <a:dk1>
          <a:srgbClr val="FFFFFF"/>
        </a:dk1>
        <a:lt1>
          <a:srgbClr val="000000"/>
        </a:lt1>
        <a:dk2>
          <a:srgbClr val="969696"/>
        </a:dk2>
        <a:lt2>
          <a:srgbClr val="000000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4">
        <a:dk1>
          <a:srgbClr val="FFFFFF"/>
        </a:dk1>
        <a:lt1>
          <a:srgbClr val="000000"/>
        </a:lt1>
        <a:dk2>
          <a:srgbClr val="808080"/>
        </a:dk2>
        <a:lt2>
          <a:srgbClr val="00000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5">
        <a:dk1>
          <a:srgbClr val="DEF6F1"/>
        </a:dk1>
        <a:lt1>
          <a:srgbClr val="000000"/>
        </a:lt1>
        <a:dk2>
          <a:srgbClr val="969696"/>
        </a:dk2>
        <a:lt2>
          <a:srgbClr val="000000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6">
        <a:dk1>
          <a:srgbClr val="FFFFD9"/>
        </a:dk1>
        <a:lt1>
          <a:srgbClr val="000000"/>
        </a:lt1>
        <a:dk2>
          <a:srgbClr val="777777"/>
        </a:dk2>
        <a:lt2>
          <a:srgbClr val="000000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7">
        <a:dk1>
          <a:srgbClr val="008080"/>
        </a:dk1>
        <a:lt1>
          <a:srgbClr val="FFFFFF"/>
        </a:lt1>
        <a:dk2>
          <a:srgbClr val="005A58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8">
        <a:dk1>
          <a:srgbClr val="800000"/>
        </a:dk1>
        <a:lt1>
          <a:srgbClr val="FFFFFF"/>
        </a:lt1>
        <a:dk2>
          <a:srgbClr val="5C1F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9">
        <a:dk1>
          <a:srgbClr val="000099"/>
        </a:dk1>
        <a:lt1>
          <a:srgbClr val="FFFFFF"/>
        </a:lt1>
        <a:dk2>
          <a:srgbClr val="003366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0">
        <a:dk1>
          <a:srgbClr val="000000"/>
        </a:dk1>
        <a:lt1>
          <a:srgbClr val="FFFFFF"/>
        </a:lt1>
        <a:dk2>
          <a:srgbClr val="336699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1">
        <a:dk1>
          <a:srgbClr val="686B5D"/>
        </a:dk1>
        <a:lt1>
          <a:srgbClr val="FFFFFF"/>
        </a:lt1>
        <a:dk2>
          <a:srgbClr val="777777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2">
        <a:dk1>
          <a:srgbClr val="666699"/>
        </a:dk1>
        <a:lt1>
          <a:srgbClr val="FFFFFF"/>
        </a:lt1>
        <a:dk2>
          <a:srgbClr val="3E3E5C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3">
        <a:dk1>
          <a:srgbClr val="523E26"/>
        </a:dk1>
        <a:lt1>
          <a:srgbClr val="FFFFFF"/>
        </a:lt1>
        <a:dk2>
          <a:srgbClr val="2D2015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1779</TotalTime>
  <Words>426</Words>
  <Application>Microsoft Office PowerPoint</Application>
  <PresentationFormat>Экран (4:3)</PresentationFormat>
  <Paragraphs>67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22</vt:i4>
      </vt:variant>
    </vt:vector>
  </HeadingPairs>
  <TitlesOfParts>
    <vt:vector size="30" baseType="lpstr">
      <vt:lpstr>SimSun</vt:lpstr>
      <vt:lpstr>Arial</vt:lpstr>
      <vt:lpstr>Arial Black</vt:lpstr>
      <vt:lpstr>Calibri</vt:lpstr>
      <vt:lpstr>Times New Roman</vt:lpstr>
      <vt:lpstr>Оформление по умолчанию</vt:lpstr>
      <vt:lpstr>6_Presentation</vt:lpstr>
      <vt:lpstr>3_Presentation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Л1. Введение</dc:title>
  <dc:subject>Т1.Общие сведения</dc:subject>
  <dc:creator>Привалов Е.Е.</dc:creator>
  <cp:keywords>электробезопасность, электротравма</cp:keywords>
  <dc:description/>
  <cp:lastModifiedBy>Home</cp:lastModifiedBy>
  <cp:revision>107</cp:revision>
  <dcterms:created xsi:type="dcterms:W3CDTF">2003-11-18T14:40:54Z</dcterms:created>
  <dcterms:modified xsi:type="dcterms:W3CDTF">2020-08-13T18:43:37Z</dcterms:modified>
</cp:coreProperties>
</file>